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gif>
</file>

<file path=ppt/media/image12.gif>
</file>

<file path=ppt/media/image13.png>
</file>

<file path=ppt/media/image14.png>
</file>

<file path=ppt/media/image2.png>
</file>

<file path=ppt/media/image3.png>
</file>

<file path=ppt/media/image4.png>
</file>

<file path=ppt/media/image5.gi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ad313a9414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ad313a9414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2ad26fc511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2ad26fc511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ad26fc511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ad26fc511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ad313a9414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ad313a9414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ad26fc511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ad26fc511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ad26fc5113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ad26fc5113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ad26fc511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ad26fc511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ad313a9414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ad313a9414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ad313a9414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ad313a9414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5.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gif"/><Relationship Id="rId4" Type="http://schemas.openxmlformats.org/officeDocument/2006/relationships/hyperlink" Target="https://www.livescience.com/15445-fallen-stars-gallery-famous-meteorites.html" TargetMode="External"/><Relationship Id="rId5" Type="http://schemas.openxmlformats.org/officeDocument/2006/relationships/hyperlink" Target="https://ssd.jpl.nasa.gov/sb/why_asteroids.html" TargetMode="External"/><Relationship Id="rId6" Type="http://schemas.openxmlformats.org/officeDocument/2006/relationships/hyperlink" Target="https://science.nasa.gov/solar-system/meteors-meteorites/facts/#hds-sidebar-nav-8" TargetMode="External"/><Relationship Id="rId7" Type="http://schemas.openxmlformats.org/officeDocument/2006/relationships/hyperlink" Target="https://www.astronomy.com/science/how-do-scientists-study-meteori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jp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jp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jpg"/><Relationship Id="rId4" Type="http://schemas.openxmlformats.org/officeDocument/2006/relationships/image" Target="../media/image7.png"/><Relationship Id="rId5" Type="http://schemas.openxmlformats.org/officeDocument/2006/relationships/image" Target="../media/image13.png"/><Relationship Id="rId6"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0" y="114850"/>
            <a:ext cx="9082700" cy="4904325"/>
          </a:xfrm>
          <a:prstGeom prst="rect">
            <a:avLst/>
          </a:prstGeom>
          <a:noFill/>
          <a:ln>
            <a:noFill/>
          </a:ln>
        </p:spPr>
      </p:pic>
      <p:pic>
        <p:nvPicPr>
          <p:cNvPr id="57" name="Google Shape;57;p13"/>
          <p:cNvPicPr preferRelativeResize="0"/>
          <p:nvPr/>
        </p:nvPicPr>
        <p:blipFill>
          <a:blip r:embed="rId4">
            <a:alphaModFix/>
          </a:blip>
          <a:stretch>
            <a:fillRect/>
          </a:stretch>
        </p:blipFill>
        <p:spPr>
          <a:xfrm>
            <a:off x="0" y="0"/>
            <a:ext cx="9183700" cy="5143500"/>
          </a:xfrm>
          <a:prstGeom prst="rect">
            <a:avLst/>
          </a:prstGeom>
          <a:noFill/>
          <a:ln>
            <a:noFill/>
          </a:ln>
        </p:spPr>
      </p:pic>
      <p:sp>
        <p:nvSpPr>
          <p:cNvPr id="58" name="Google Shape;58;p13"/>
          <p:cNvSpPr txBox="1"/>
          <p:nvPr/>
        </p:nvSpPr>
        <p:spPr>
          <a:xfrm>
            <a:off x="139875" y="3934600"/>
            <a:ext cx="4475400" cy="100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5300">
                <a:solidFill>
                  <a:schemeClr val="dk2"/>
                </a:solidFill>
                <a:highlight>
                  <a:srgbClr val="FF0000"/>
                </a:highlight>
                <a:latin typeface="Impact"/>
                <a:ea typeface="Impact"/>
                <a:cs typeface="Impact"/>
                <a:sym typeface="Impact"/>
              </a:rPr>
              <a:t>GROUP 10</a:t>
            </a:r>
            <a:endParaRPr b="1" sz="5300">
              <a:solidFill>
                <a:schemeClr val="dk2"/>
              </a:solidFill>
              <a:highlight>
                <a:srgbClr val="FF0000"/>
              </a:highlight>
              <a:latin typeface="Impact"/>
              <a:ea typeface="Impact"/>
              <a:cs typeface="Impact"/>
              <a:sym typeface="Impac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9" name="Google Shape;139;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0" name="Google Shape;140;p22"/>
          <p:cNvPicPr preferRelativeResize="0"/>
          <p:nvPr/>
        </p:nvPicPr>
        <p:blipFill rotWithShape="1">
          <a:blip r:embed="rId3">
            <a:alphaModFix/>
          </a:blip>
          <a:srcRect b="0" l="14326" r="5769" t="0"/>
          <a:stretch/>
        </p:blipFill>
        <p:spPr>
          <a:xfrm>
            <a:off x="-53525" y="0"/>
            <a:ext cx="9144000" cy="5143500"/>
          </a:xfrm>
          <a:prstGeom prst="rect">
            <a:avLst/>
          </a:prstGeom>
          <a:noFill/>
          <a:ln>
            <a:noFill/>
          </a:ln>
        </p:spPr>
      </p:pic>
      <p:sp>
        <p:nvSpPr>
          <p:cNvPr id="141" name="Google Shape;141;p22"/>
          <p:cNvSpPr txBox="1"/>
          <p:nvPr/>
        </p:nvSpPr>
        <p:spPr>
          <a:xfrm>
            <a:off x="683275" y="524000"/>
            <a:ext cx="8213100" cy="434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0000"/>
                </a:solidFill>
              </a:rPr>
              <a:t>REFERENCES:</a:t>
            </a:r>
            <a:endParaRPr sz="1800">
              <a:solidFill>
                <a:srgbClr val="FF0000"/>
              </a:solidFill>
            </a:endParaRPr>
          </a:p>
          <a:p>
            <a:pPr indent="0" lvl="0" marL="0" rtl="0" algn="l">
              <a:lnSpc>
                <a:spcPct val="115000"/>
              </a:lnSpc>
              <a:spcBef>
                <a:spcPts val="0"/>
              </a:spcBef>
              <a:spcAft>
                <a:spcPts val="0"/>
              </a:spcAft>
              <a:buNone/>
            </a:pPr>
            <a:r>
              <a:rPr lang="en" sz="1200" u="sng">
                <a:solidFill>
                  <a:srgbClr val="FF0000"/>
                </a:solidFill>
                <a:highlight>
                  <a:srgbClr val="0D1117"/>
                </a:highlight>
                <a:hlinkClick r:id="rId4">
                  <a:extLst>
                    <a:ext uri="{A12FA001-AC4F-418D-AE19-62706E023703}">
                      <ahyp:hlinkClr val="tx"/>
                    </a:ext>
                  </a:extLst>
                </a:hlinkClick>
              </a:rPr>
              <a:t>https://www.livescience.com/15445-fallen-stars-gallery-famous-meteorites.html</a:t>
            </a:r>
            <a:endParaRPr sz="1200" u="sng">
              <a:solidFill>
                <a:srgbClr val="FF0000"/>
              </a:solidFill>
              <a:highlight>
                <a:srgbClr val="0D1117"/>
              </a:highlight>
            </a:endParaRPr>
          </a:p>
          <a:p>
            <a:pPr indent="0" lvl="0" marL="0" rtl="0" algn="l">
              <a:lnSpc>
                <a:spcPct val="115000"/>
              </a:lnSpc>
              <a:spcBef>
                <a:spcPts val="0"/>
              </a:spcBef>
              <a:spcAft>
                <a:spcPts val="0"/>
              </a:spcAft>
              <a:buNone/>
            </a:pPr>
            <a:r>
              <a:t/>
            </a:r>
            <a:endParaRPr sz="1200" u="sng">
              <a:solidFill>
                <a:srgbClr val="FF0000"/>
              </a:solidFill>
              <a:highlight>
                <a:srgbClr val="0D1117"/>
              </a:highlight>
            </a:endParaRPr>
          </a:p>
          <a:p>
            <a:pPr indent="0" lvl="0" marL="0" rtl="0" algn="l">
              <a:lnSpc>
                <a:spcPct val="115000"/>
              </a:lnSpc>
              <a:spcBef>
                <a:spcPts val="300"/>
              </a:spcBef>
              <a:spcAft>
                <a:spcPts val="0"/>
              </a:spcAft>
              <a:buNone/>
            </a:pPr>
            <a:r>
              <a:rPr lang="en" sz="1200" u="sng">
                <a:solidFill>
                  <a:srgbClr val="FF0000"/>
                </a:solidFill>
                <a:highlight>
                  <a:srgbClr val="0D1117"/>
                </a:highlight>
                <a:hlinkClick r:id="rId5">
                  <a:extLst>
                    <a:ext uri="{A12FA001-AC4F-418D-AE19-62706E023703}">
                      <ahyp:hlinkClr val="tx"/>
                    </a:ext>
                  </a:extLst>
                </a:hlinkClick>
              </a:rPr>
              <a:t>https://ssd.jpl.nasa.gov/sb/why_asteroids.html</a:t>
            </a:r>
            <a:endParaRPr sz="1200" u="sng">
              <a:solidFill>
                <a:srgbClr val="FF0000"/>
              </a:solidFill>
              <a:highlight>
                <a:srgbClr val="0D1117"/>
              </a:highlight>
            </a:endParaRPr>
          </a:p>
          <a:p>
            <a:pPr indent="0" lvl="0" marL="0" rtl="0" algn="l">
              <a:lnSpc>
                <a:spcPct val="115000"/>
              </a:lnSpc>
              <a:spcBef>
                <a:spcPts val="300"/>
              </a:spcBef>
              <a:spcAft>
                <a:spcPts val="0"/>
              </a:spcAft>
              <a:buNone/>
            </a:pPr>
            <a:r>
              <a:t/>
            </a:r>
            <a:endParaRPr sz="1200" u="sng">
              <a:solidFill>
                <a:srgbClr val="FF0000"/>
              </a:solidFill>
              <a:highlight>
                <a:srgbClr val="0D1117"/>
              </a:highlight>
            </a:endParaRPr>
          </a:p>
          <a:p>
            <a:pPr indent="0" lvl="0" marL="0" rtl="0" algn="l">
              <a:lnSpc>
                <a:spcPct val="115000"/>
              </a:lnSpc>
              <a:spcBef>
                <a:spcPts val="300"/>
              </a:spcBef>
              <a:spcAft>
                <a:spcPts val="0"/>
              </a:spcAft>
              <a:buNone/>
            </a:pPr>
            <a:r>
              <a:rPr lang="en" sz="1200" u="sng">
                <a:solidFill>
                  <a:srgbClr val="FF0000"/>
                </a:solidFill>
                <a:highlight>
                  <a:srgbClr val="0D1117"/>
                </a:highlight>
                <a:hlinkClick r:id="rId6">
                  <a:extLst>
                    <a:ext uri="{A12FA001-AC4F-418D-AE19-62706E023703}">
                      <ahyp:hlinkClr val="tx"/>
                    </a:ext>
                  </a:extLst>
                </a:hlinkClick>
              </a:rPr>
              <a:t>https://science.nasa.gov/solar-system/meteors-meteorites/facts/#hds-sidebar-nav-8</a:t>
            </a:r>
            <a:endParaRPr sz="1200" u="sng">
              <a:solidFill>
                <a:srgbClr val="FF0000"/>
              </a:solidFill>
              <a:highlight>
                <a:srgbClr val="0D1117"/>
              </a:highlight>
            </a:endParaRPr>
          </a:p>
          <a:p>
            <a:pPr indent="0" lvl="0" marL="0" rtl="0" algn="l">
              <a:lnSpc>
                <a:spcPct val="115000"/>
              </a:lnSpc>
              <a:spcBef>
                <a:spcPts val="300"/>
              </a:spcBef>
              <a:spcAft>
                <a:spcPts val="0"/>
              </a:spcAft>
              <a:buNone/>
            </a:pPr>
            <a:r>
              <a:t/>
            </a:r>
            <a:endParaRPr sz="1200" u="sng">
              <a:solidFill>
                <a:srgbClr val="FF0000"/>
              </a:solidFill>
              <a:highlight>
                <a:srgbClr val="0D1117"/>
              </a:highlight>
            </a:endParaRPr>
          </a:p>
          <a:p>
            <a:pPr indent="0" lvl="0" marL="0" rtl="0" algn="l">
              <a:lnSpc>
                <a:spcPct val="115000"/>
              </a:lnSpc>
              <a:spcBef>
                <a:spcPts val="300"/>
              </a:spcBef>
              <a:spcAft>
                <a:spcPts val="0"/>
              </a:spcAft>
              <a:buNone/>
            </a:pPr>
            <a:r>
              <a:rPr lang="en" sz="1200" u="sng">
                <a:solidFill>
                  <a:srgbClr val="FF0000"/>
                </a:solidFill>
                <a:highlight>
                  <a:srgbClr val="0D1117"/>
                </a:highlight>
                <a:hlinkClick r:id="rId7">
                  <a:extLst>
                    <a:ext uri="{A12FA001-AC4F-418D-AE19-62706E023703}">
                      <ahyp:hlinkClr val="tx"/>
                    </a:ext>
                  </a:extLst>
                </a:hlinkClick>
              </a:rPr>
              <a:t>https://www.astronomy.com/science/how-do-scientists-study-meteorites/</a:t>
            </a:r>
            <a:endParaRPr sz="1200" u="sng">
              <a:solidFill>
                <a:srgbClr val="FF0000"/>
              </a:solidFill>
              <a:highlight>
                <a:srgbClr val="0D1117"/>
              </a:highlight>
            </a:endParaRPr>
          </a:p>
          <a:p>
            <a:pPr indent="0" lvl="0" marL="914400" rtl="0" algn="l">
              <a:spcBef>
                <a:spcPts val="0"/>
              </a:spcBef>
              <a:spcAft>
                <a:spcPts val="0"/>
              </a:spcAft>
              <a:buNone/>
            </a:pPr>
            <a:r>
              <a:t/>
            </a:r>
            <a:endParaRPr>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64" name="Google Shape;64;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65" name="Google Shape;65;p14"/>
          <p:cNvPicPr preferRelativeResize="0"/>
          <p:nvPr/>
        </p:nvPicPr>
        <p:blipFill>
          <a:blip r:embed="rId3">
            <a:alphaModFix/>
          </a:blip>
          <a:stretch>
            <a:fillRect/>
          </a:stretch>
        </p:blipFill>
        <p:spPr>
          <a:xfrm>
            <a:off x="0" y="0"/>
            <a:ext cx="9148082" cy="5143500"/>
          </a:xfrm>
          <a:prstGeom prst="rect">
            <a:avLst/>
          </a:prstGeom>
          <a:noFill/>
          <a:ln>
            <a:noFill/>
          </a:ln>
        </p:spPr>
      </p:pic>
      <p:sp>
        <p:nvSpPr>
          <p:cNvPr id="66" name="Google Shape;66;p14"/>
          <p:cNvSpPr/>
          <p:nvPr/>
        </p:nvSpPr>
        <p:spPr>
          <a:xfrm>
            <a:off x="1991175" y="1152775"/>
            <a:ext cx="5256600" cy="2414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7" name="Google Shape;67;p14"/>
          <p:cNvSpPr txBox="1"/>
          <p:nvPr/>
        </p:nvSpPr>
        <p:spPr>
          <a:xfrm>
            <a:off x="1642325" y="1533025"/>
            <a:ext cx="6020400" cy="265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100">
                <a:solidFill>
                  <a:srgbClr val="FF0000"/>
                </a:solidFill>
              </a:rPr>
              <a:t>ASTEROID LANDINGS ON EARTH: AN INTERACTIVE VISUALIZATION</a:t>
            </a:r>
            <a:endParaRPr b="1" sz="4100">
              <a:solidFill>
                <a:srgbClr val="FF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1" name="Shape 71"/>
        <p:cNvGrpSpPr/>
        <p:nvPr/>
      </p:nvGrpSpPr>
      <p:grpSpPr>
        <a:xfrm>
          <a:off x="0" y="0"/>
          <a:ext cx="0" cy="0"/>
          <a:chOff x="0" y="0"/>
          <a:chExt cx="0" cy="0"/>
        </a:xfrm>
      </p:grpSpPr>
      <p:pic>
        <p:nvPicPr>
          <p:cNvPr id="72" name="Google Shape;72;p15"/>
          <p:cNvPicPr preferRelativeResize="0"/>
          <p:nvPr/>
        </p:nvPicPr>
        <p:blipFill>
          <a:blip r:embed="rId3">
            <a:alphaModFix/>
          </a:blip>
          <a:stretch>
            <a:fillRect/>
          </a:stretch>
        </p:blipFill>
        <p:spPr>
          <a:xfrm>
            <a:off x="0" y="0"/>
            <a:ext cx="9144001" cy="5143500"/>
          </a:xfrm>
          <a:prstGeom prst="rect">
            <a:avLst/>
          </a:prstGeom>
          <a:noFill/>
          <a:ln>
            <a:noFill/>
          </a:ln>
        </p:spPr>
      </p:pic>
      <p:sp>
        <p:nvSpPr>
          <p:cNvPr id="73" name="Google Shape;73;p15"/>
          <p:cNvSpPr txBox="1"/>
          <p:nvPr/>
        </p:nvSpPr>
        <p:spPr>
          <a:xfrm>
            <a:off x="414750" y="904550"/>
            <a:ext cx="8065500" cy="37773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lt1"/>
              </a:buClr>
              <a:buSzPts val="1700"/>
              <a:buChar char="●"/>
            </a:pPr>
            <a:r>
              <a:rPr lang="en" sz="1700">
                <a:solidFill>
                  <a:schemeClr val="lt1"/>
                </a:solidFill>
              </a:rPr>
              <a:t>What are meteorites?</a:t>
            </a:r>
            <a:endParaRPr sz="1700">
              <a:solidFill>
                <a:schemeClr val="lt1"/>
              </a:solidFill>
            </a:endParaRPr>
          </a:p>
          <a:p>
            <a:pPr indent="-336550" lvl="1" marL="914400" rtl="0" algn="l">
              <a:spcBef>
                <a:spcPts val="0"/>
              </a:spcBef>
              <a:spcAft>
                <a:spcPts val="0"/>
              </a:spcAft>
              <a:buClr>
                <a:schemeClr val="lt1"/>
              </a:buClr>
              <a:buSzPts val="1700"/>
              <a:buChar char="○"/>
            </a:pPr>
            <a:r>
              <a:rPr lang="en" sz="1300">
                <a:solidFill>
                  <a:schemeClr val="lt1"/>
                </a:solidFill>
              </a:rPr>
              <a:t>Meteorites are meteor remnants that made it through the earth's atmosphere without burning up entirely.</a:t>
            </a:r>
            <a:endParaRPr sz="1300">
              <a:solidFill>
                <a:schemeClr val="lt1"/>
              </a:solidFill>
            </a:endParaRPr>
          </a:p>
          <a:p>
            <a:pPr indent="0" lvl="0" marL="0" rtl="0" algn="l">
              <a:spcBef>
                <a:spcPts val="0"/>
              </a:spcBef>
              <a:spcAft>
                <a:spcPts val="0"/>
              </a:spcAft>
              <a:buNone/>
            </a:pPr>
            <a:r>
              <a:t/>
            </a:r>
            <a:endParaRPr sz="1700">
              <a:solidFill>
                <a:schemeClr val="lt1"/>
              </a:solidFill>
            </a:endParaRPr>
          </a:p>
          <a:p>
            <a:pPr indent="-336550" lvl="0" marL="457200" rtl="0" algn="l">
              <a:spcBef>
                <a:spcPts val="0"/>
              </a:spcBef>
              <a:spcAft>
                <a:spcPts val="0"/>
              </a:spcAft>
              <a:buClr>
                <a:schemeClr val="lt1"/>
              </a:buClr>
              <a:buSzPts val="1700"/>
              <a:buChar char="●"/>
            </a:pPr>
            <a:r>
              <a:rPr lang="en" sz="1700">
                <a:solidFill>
                  <a:schemeClr val="lt1"/>
                </a:solidFill>
              </a:rPr>
              <a:t>Where do meteorites come from?</a:t>
            </a:r>
            <a:endParaRPr sz="1700">
              <a:solidFill>
                <a:schemeClr val="lt1"/>
              </a:solidFill>
            </a:endParaRPr>
          </a:p>
          <a:p>
            <a:pPr indent="-336550" lvl="1" marL="914400" rtl="0" algn="l">
              <a:spcBef>
                <a:spcPts val="0"/>
              </a:spcBef>
              <a:spcAft>
                <a:spcPts val="0"/>
              </a:spcAft>
              <a:buClr>
                <a:schemeClr val="lt1"/>
              </a:buClr>
              <a:buSzPts val="1700"/>
              <a:buChar char="○"/>
            </a:pPr>
            <a:r>
              <a:rPr lang="en" sz="1300">
                <a:solidFill>
                  <a:schemeClr val="lt1"/>
                </a:solidFill>
              </a:rPr>
              <a:t>M</a:t>
            </a:r>
            <a:r>
              <a:rPr lang="en" sz="1300">
                <a:solidFill>
                  <a:schemeClr val="lt1"/>
                </a:solidFill>
              </a:rPr>
              <a:t>ost meteorites found on Earth come from shattered asteroids, Mars or the Moon. In theory, small pieces of Mercury or Venus could have also reached Earth.</a:t>
            </a:r>
            <a:endParaRPr sz="1300">
              <a:solidFill>
                <a:schemeClr val="lt1"/>
              </a:solidFill>
            </a:endParaRPr>
          </a:p>
          <a:p>
            <a:pPr indent="0" lvl="0" marL="457200" rtl="0" algn="l">
              <a:spcBef>
                <a:spcPts val="0"/>
              </a:spcBef>
              <a:spcAft>
                <a:spcPts val="0"/>
              </a:spcAft>
              <a:buNone/>
            </a:pPr>
            <a:r>
              <a:t/>
            </a:r>
            <a:endParaRPr sz="1700">
              <a:solidFill>
                <a:schemeClr val="lt1"/>
              </a:solidFill>
            </a:endParaRPr>
          </a:p>
          <a:p>
            <a:pPr indent="-336550" lvl="0" marL="457200" rtl="0" algn="l">
              <a:spcBef>
                <a:spcPts val="0"/>
              </a:spcBef>
              <a:spcAft>
                <a:spcPts val="0"/>
              </a:spcAft>
              <a:buClr>
                <a:schemeClr val="lt1"/>
              </a:buClr>
              <a:buSzPts val="1700"/>
              <a:buChar char="●"/>
            </a:pPr>
            <a:r>
              <a:rPr lang="en" sz="1700">
                <a:solidFill>
                  <a:schemeClr val="lt1"/>
                </a:solidFill>
              </a:rPr>
              <a:t>Why should we study meteorites?</a:t>
            </a:r>
            <a:endParaRPr sz="1700">
              <a:solidFill>
                <a:schemeClr val="lt1"/>
              </a:solidFill>
            </a:endParaRPr>
          </a:p>
          <a:p>
            <a:pPr indent="-336550" lvl="0" marL="914400" rtl="0" algn="l">
              <a:spcBef>
                <a:spcPts val="0"/>
              </a:spcBef>
              <a:spcAft>
                <a:spcPts val="0"/>
              </a:spcAft>
              <a:buClr>
                <a:schemeClr val="lt1"/>
              </a:buClr>
              <a:buSzPts val="1700"/>
              <a:buChar char="●"/>
            </a:pPr>
            <a:r>
              <a:rPr lang="en">
                <a:solidFill>
                  <a:schemeClr val="lt1"/>
                </a:solidFill>
              </a:rPr>
              <a:t>K</a:t>
            </a:r>
            <a:r>
              <a:rPr lang="en">
                <a:solidFill>
                  <a:schemeClr val="lt1"/>
                </a:solidFill>
              </a:rPr>
              <a:t>nowledge of the meteorite’s composition and structure will provide important information on the chemical mixture, and conditions from which the Earth formed 4.6 billion years ago</a:t>
            </a:r>
            <a:endParaRPr>
              <a:solidFill>
                <a:schemeClr val="lt1"/>
              </a:solidFill>
            </a:endParaRPr>
          </a:p>
          <a:p>
            <a:pPr indent="0" lvl="0" marL="457200" rtl="0" algn="just">
              <a:spcBef>
                <a:spcPts val="0"/>
              </a:spcBef>
              <a:spcAft>
                <a:spcPts val="0"/>
              </a:spcAft>
              <a:buNone/>
            </a:pPr>
            <a:r>
              <a:t/>
            </a:r>
            <a:endParaRPr>
              <a:solidFill>
                <a:schemeClr val="lt1"/>
              </a:solidFill>
            </a:endParaRPr>
          </a:p>
          <a:p>
            <a:pPr indent="-336550" lvl="0" marL="457200" rtl="0" algn="l">
              <a:spcBef>
                <a:spcPts val="0"/>
              </a:spcBef>
              <a:spcAft>
                <a:spcPts val="0"/>
              </a:spcAft>
              <a:buClr>
                <a:schemeClr val="lt1"/>
              </a:buClr>
              <a:buSzPts val="1700"/>
              <a:buChar char="●"/>
            </a:pPr>
            <a:r>
              <a:rPr lang="en" sz="1700">
                <a:solidFill>
                  <a:schemeClr val="lt1"/>
                </a:solidFill>
              </a:rPr>
              <a:t>More reasons to study meteorites?</a:t>
            </a:r>
            <a:endParaRPr sz="1700">
              <a:solidFill>
                <a:schemeClr val="lt1"/>
              </a:solidFill>
            </a:endParaRPr>
          </a:p>
          <a:p>
            <a:pPr indent="-336550" lvl="1" marL="914400" rtl="0" algn="l">
              <a:spcBef>
                <a:spcPts val="0"/>
              </a:spcBef>
              <a:spcAft>
                <a:spcPts val="0"/>
              </a:spcAft>
              <a:buClr>
                <a:schemeClr val="lt1"/>
              </a:buClr>
              <a:buSzPts val="1700"/>
              <a:buChar char="○"/>
            </a:pPr>
            <a:r>
              <a:rPr lang="en" sz="1300">
                <a:solidFill>
                  <a:schemeClr val="lt1"/>
                </a:solidFill>
              </a:rPr>
              <a:t>It has been estimated that the mineral wealth resident in the belt of asteroids between the orbits of Mars and Jupiter would be equivalent to about 100 billion dollars for every person on Earth today. 	</a:t>
            </a:r>
            <a:endParaRPr sz="1300">
              <a:solidFill>
                <a:schemeClr val="lt1"/>
              </a:solidFill>
            </a:endParaRPr>
          </a:p>
          <a:p>
            <a:pPr indent="0" lvl="0" marL="457200" rtl="0" algn="just">
              <a:spcBef>
                <a:spcPts val="0"/>
              </a:spcBef>
              <a:spcAft>
                <a:spcPts val="0"/>
              </a:spcAft>
              <a:buNone/>
            </a:pPr>
            <a:r>
              <a:t/>
            </a:r>
            <a:endParaRPr>
              <a:solidFill>
                <a:srgbClr val="FF0000"/>
              </a:solidFill>
            </a:endParaRPr>
          </a:p>
        </p:txBody>
      </p:sp>
      <p:sp>
        <p:nvSpPr>
          <p:cNvPr id="74" name="Google Shape;74;p15"/>
          <p:cNvSpPr txBox="1"/>
          <p:nvPr/>
        </p:nvSpPr>
        <p:spPr>
          <a:xfrm>
            <a:off x="10350" y="198725"/>
            <a:ext cx="8874300" cy="819000"/>
          </a:xfrm>
          <a:prstGeom prst="rect">
            <a:avLst/>
          </a:prstGeom>
          <a:noFill/>
          <a:ln>
            <a:noFill/>
          </a:ln>
        </p:spPr>
        <p:txBody>
          <a:bodyPr anchorCtr="0" anchor="t" bIns="91425" lIns="91425" spcFirstLastPara="1" rIns="91425" wrap="square" tIns="91425">
            <a:noAutofit/>
          </a:bodyPr>
          <a:lstStyle/>
          <a:p>
            <a:pPr indent="0" lvl="0" marL="457200" rtl="0" algn="ctr">
              <a:spcBef>
                <a:spcPts val="0"/>
              </a:spcBef>
              <a:spcAft>
                <a:spcPts val="0"/>
              </a:spcAft>
              <a:buNone/>
            </a:pPr>
            <a:r>
              <a:rPr b="1" lang="en" sz="3300">
                <a:solidFill>
                  <a:srgbClr val="FF0000"/>
                </a:solidFill>
              </a:rPr>
              <a:t>Introduction</a:t>
            </a:r>
            <a:endParaRPr b="1" sz="2900">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pic>
        <p:nvPicPr>
          <p:cNvPr id="79" name="Google Shape;79;p16"/>
          <p:cNvPicPr preferRelativeResize="0"/>
          <p:nvPr/>
        </p:nvPicPr>
        <p:blipFill>
          <a:blip r:embed="rId3">
            <a:alphaModFix/>
          </a:blip>
          <a:stretch>
            <a:fillRect/>
          </a:stretch>
        </p:blipFill>
        <p:spPr>
          <a:xfrm>
            <a:off x="0" y="0"/>
            <a:ext cx="9144001" cy="5143500"/>
          </a:xfrm>
          <a:prstGeom prst="rect">
            <a:avLst/>
          </a:prstGeom>
          <a:noFill/>
          <a:ln>
            <a:noFill/>
          </a:ln>
        </p:spPr>
      </p:pic>
      <p:sp>
        <p:nvSpPr>
          <p:cNvPr id="80" name="Google Shape;80;p16"/>
          <p:cNvSpPr txBox="1"/>
          <p:nvPr>
            <p:ph type="title"/>
          </p:nvPr>
        </p:nvSpPr>
        <p:spPr>
          <a:xfrm>
            <a:off x="-115875" y="457575"/>
            <a:ext cx="8520600" cy="572700"/>
          </a:xfrm>
          <a:prstGeom prst="rect">
            <a:avLst/>
          </a:prstGeom>
        </p:spPr>
        <p:txBody>
          <a:bodyPr anchorCtr="0" anchor="t" bIns="91425" lIns="91425" spcFirstLastPara="1" rIns="91425" wrap="square" tIns="91425">
            <a:normAutofit fontScale="90000"/>
          </a:bodyPr>
          <a:lstStyle/>
          <a:p>
            <a:pPr indent="0" lvl="0" marL="457200" rtl="0" algn="ctr">
              <a:spcBef>
                <a:spcPts val="0"/>
              </a:spcBef>
              <a:spcAft>
                <a:spcPts val="0"/>
              </a:spcAft>
              <a:buClr>
                <a:schemeClr val="dk1"/>
              </a:buClr>
              <a:buSzPct val="33333"/>
              <a:buFont typeface="Arial"/>
              <a:buNone/>
            </a:pPr>
            <a:r>
              <a:rPr b="1" lang="en" sz="3300">
                <a:solidFill>
                  <a:srgbClr val="FF0000"/>
                </a:solidFill>
              </a:rPr>
              <a:t>Overview</a:t>
            </a:r>
            <a:endParaRPr b="1" sz="2900">
              <a:solidFill>
                <a:srgbClr val="FF0000"/>
              </a:solidFill>
            </a:endParaRPr>
          </a:p>
          <a:p>
            <a:pPr indent="0" lvl="0" marL="0" rtl="0" algn="ctr">
              <a:spcBef>
                <a:spcPts val="0"/>
              </a:spcBef>
              <a:spcAft>
                <a:spcPts val="0"/>
              </a:spcAft>
              <a:buNone/>
            </a:pPr>
            <a:r>
              <a:t/>
            </a:r>
            <a:endParaRPr/>
          </a:p>
        </p:txBody>
      </p:sp>
      <p:sp>
        <p:nvSpPr>
          <p:cNvPr id="81" name="Google Shape;81;p16"/>
          <p:cNvSpPr txBox="1"/>
          <p:nvPr>
            <p:ph idx="1" type="body"/>
          </p:nvPr>
        </p:nvSpPr>
        <p:spPr>
          <a:xfrm>
            <a:off x="311700" y="1190225"/>
            <a:ext cx="8520600" cy="3416400"/>
          </a:xfrm>
          <a:prstGeom prst="rect">
            <a:avLst/>
          </a:prstGeom>
        </p:spPr>
        <p:txBody>
          <a:bodyPr anchorCtr="0" anchor="t" bIns="91425" lIns="91425" spcFirstLastPara="1" rIns="91425" wrap="square" tIns="91425">
            <a:normAutofit/>
          </a:bodyPr>
          <a:lstStyle/>
          <a:p>
            <a:pPr indent="-381000" lvl="0" marL="457200" rtl="0" algn="ctr">
              <a:lnSpc>
                <a:spcPct val="100000"/>
              </a:lnSpc>
              <a:spcBef>
                <a:spcPts val="0"/>
              </a:spcBef>
              <a:spcAft>
                <a:spcPts val="0"/>
              </a:spcAft>
              <a:buClr>
                <a:schemeClr val="lt1"/>
              </a:buClr>
              <a:buSzPts val="2400"/>
              <a:buAutoNum type="arabicPeriod"/>
            </a:pPr>
            <a:r>
              <a:rPr lang="en" sz="2400">
                <a:solidFill>
                  <a:schemeClr val="lt1"/>
                </a:solidFill>
              </a:rPr>
              <a:t>Data Analysis and Accompanying Graphs</a:t>
            </a:r>
            <a:endParaRPr sz="2400">
              <a:solidFill>
                <a:schemeClr val="lt1"/>
              </a:solidFill>
            </a:endParaRPr>
          </a:p>
          <a:p>
            <a:pPr indent="0" lvl="0" marL="0" rtl="0" algn="ctr">
              <a:lnSpc>
                <a:spcPct val="100000"/>
              </a:lnSpc>
              <a:spcBef>
                <a:spcPts val="0"/>
              </a:spcBef>
              <a:spcAft>
                <a:spcPts val="0"/>
              </a:spcAft>
              <a:buNone/>
            </a:pPr>
            <a:r>
              <a:t/>
            </a:r>
            <a:endParaRPr sz="2400">
              <a:solidFill>
                <a:schemeClr val="lt1"/>
              </a:solidFill>
            </a:endParaRPr>
          </a:p>
          <a:p>
            <a:pPr indent="-381000" lvl="0" marL="457200" rtl="0" algn="ctr">
              <a:lnSpc>
                <a:spcPct val="100000"/>
              </a:lnSpc>
              <a:spcBef>
                <a:spcPts val="0"/>
              </a:spcBef>
              <a:spcAft>
                <a:spcPts val="0"/>
              </a:spcAft>
              <a:buClr>
                <a:schemeClr val="lt1"/>
              </a:buClr>
              <a:buSzPts val="2400"/>
              <a:buAutoNum type="arabicPeriod"/>
            </a:pPr>
            <a:r>
              <a:rPr lang="en" sz="2400">
                <a:solidFill>
                  <a:schemeClr val="lt1"/>
                </a:solidFill>
              </a:rPr>
              <a:t>Interactive </a:t>
            </a:r>
            <a:r>
              <a:rPr lang="en" sz="2400">
                <a:solidFill>
                  <a:schemeClr val="lt1"/>
                </a:solidFill>
              </a:rPr>
              <a:t>Meteorite</a:t>
            </a:r>
            <a:r>
              <a:rPr lang="en" sz="2400">
                <a:solidFill>
                  <a:schemeClr val="lt1"/>
                </a:solidFill>
              </a:rPr>
              <a:t> Map </a:t>
            </a:r>
            <a:endParaRPr sz="2400">
              <a:solidFill>
                <a:schemeClr val="lt1"/>
              </a:solidFill>
            </a:endParaRPr>
          </a:p>
          <a:p>
            <a:pPr indent="0" lvl="0" marL="0" rtl="0" algn="ctr">
              <a:lnSpc>
                <a:spcPct val="100000"/>
              </a:lnSpc>
              <a:spcBef>
                <a:spcPts val="0"/>
              </a:spcBef>
              <a:spcAft>
                <a:spcPts val="0"/>
              </a:spcAft>
              <a:buNone/>
            </a:pPr>
            <a:r>
              <a:t/>
            </a:r>
            <a:endParaRPr sz="2400">
              <a:solidFill>
                <a:schemeClr val="lt1"/>
              </a:solidFill>
            </a:endParaRPr>
          </a:p>
          <a:p>
            <a:pPr indent="-381000" lvl="0" marL="457200" rtl="0" algn="ctr">
              <a:lnSpc>
                <a:spcPct val="100000"/>
              </a:lnSpc>
              <a:spcBef>
                <a:spcPts val="0"/>
              </a:spcBef>
              <a:spcAft>
                <a:spcPts val="0"/>
              </a:spcAft>
              <a:buClr>
                <a:schemeClr val="lt1"/>
              </a:buClr>
              <a:buSzPts val="2400"/>
              <a:buAutoNum type="arabicPeriod"/>
            </a:pPr>
            <a:r>
              <a:rPr lang="en" sz="2400">
                <a:solidFill>
                  <a:schemeClr val="lt1"/>
                </a:solidFill>
              </a:rPr>
              <a:t>Meteorite</a:t>
            </a:r>
            <a:r>
              <a:rPr lang="en" sz="2400">
                <a:solidFill>
                  <a:schemeClr val="lt1"/>
                </a:solidFill>
              </a:rPr>
              <a:t> Impact Location Heat Map</a:t>
            </a:r>
            <a:endParaRPr sz="2400">
              <a:solidFill>
                <a:schemeClr val="lt1"/>
              </a:solidFill>
            </a:endParaRPr>
          </a:p>
          <a:p>
            <a:pPr indent="0" lvl="0" marL="0" rtl="0" algn="ctr">
              <a:lnSpc>
                <a:spcPct val="100000"/>
              </a:lnSpc>
              <a:spcBef>
                <a:spcPts val="0"/>
              </a:spcBef>
              <a:spcAft>
                <a:spcPts val="0"/>
              </a:spcAft>
              <a:buNone/>
            </a:pPr>
            <a:r>
              <a:t/>
            </a:r>
            <a:endParaRPr sz="2400">
              <a:solidFill>
                <a:schemeClr val="lt1"/>
              </a:solidFill>
            </a:endParaRPr>
          </a:p>
          <a:p>
            <a:pPr indent="-381000" lvl="0" marL="457200" rtl="0" algn="ctr">
              <a:lnSpc>
                <a:spcPct val="100000"/>
              </a:lnSpc>
              <a:spcBef>
                <a:spcPts val="0"/>
              </a:spcBef>
              <a:spcAft>
                <a:spcPts val="0"/>
              </a:spcAft>
              <a:buClr>
                <a:schemeClr val="lt1"/>
              </a:buClr>
              <a:buSzPts val="2400"/>
              <a:buAutoNum type="arabicPeriod"/>
            </a:pPr>
            <a:r>
              <a:rPr lang="en" sz="2400">
                <a:solidFill>
                  <a:schemeClr val="lt1"/>
                </a:solidFill>
              </a:rPr>
              <a:t>Conclusion</a:t>
            </a:r>
            <a:endParaRPr sz="2400">
              <a:solidFill>
                <a:schemeClr val="lt1"/>
              </a:solidFill>
            </a:endParaRPr>
          </a:p>
          <a:p>
            <a:pPr indent="0" lvl="0" marL="0" rtl="0" algn="ctr">
              <a:spcBef>
                <a:spcPts val="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87" name="Google Shape;87;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8" name="Google Shape;88;p17"/>
          <p:cNvPicPr preferRelativeResize="0"/>
          <p:nvPr/>
        </p:nvPicPr>
        <p:blipFill>
          <a:blip r:embed="rId3">
            <a:alphaModFix/>
          </a:blip>
          <a:stretch>
            <a:fillRect/>
          </a:stretch>
        </p:blipFill>
        <p:spPr>
          <a:xfrm>
            <a:off x="0" y="0"/>
            <a:ext cx="9144001" cy="5143500"/>
          </a:xfrm>
          <a:prstGeom prst="rect">
            <a:avLst/>
          </a:prstGeom>
          <a:noFill/>
          <a:ln>
            <a:noFill/>
          </a:ln>
        </p:spPr>
      </p:pic>
      <p:sp>
        <p:nvSpPr>
          <p:cNvPr id="89" name="Google Shape;89;p17"/>
          <p:cNvSpPr txBox="1"/>
          <p:nvPr/>
        </p:nvSpPr>
        <p:spPr>
          <a:xfrm>
            <a:off x="469625" y="0"/>
            <a:ext cx="7925100" cy="41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0000"/>
                </a:solidFill>
              </a:rPr>
              <a:t>VISUALIZATION- ANALYSIS </a:t>
            </a:r>
            <a:endParaRPr sz="1800">
              <a:solidFill>
                <a:srgbClr val="FF0000"/>
              </a:solidFill>
            </a:endParaRPr>
          </a:p>
        </p:txBody>
      </p:sp>
      <p:sp>
        <p:nvSpPr>
          <p:cNvPr id="90" name="Google Shape;90;p17"/>
          <p:cNvSpPr txBox="1"/>
          <p:nvPr/>
        </p:nvSpPr>
        <p:spPr>
          <a:xfrm>
            <a:off x="0" y="256400"/>
            <a:ext cx="3727800" cy="561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0000"/>
              </a:buClr>
              <a:buSzPts val="1400"/>
              <a:buChar char="●"/>
            </a:pPr>
            <a:r>
              <a:rPr lang="en">
                <a:solidFill>
                  <a:srgbClr val="FF0000"/>
                </a:solidFill>
              </a:rPr>
              <a:t>From the year 1999-2016 how many meteorites have fallen?</a:t>
            </a:r>
            <a:endParaRPr>
              <a:solidFill>
                <a:srgbClr val="FF0000"/>
              </a:solidFill>
            </a:endParaRPr>
          </a:p>
          <a:p>
            <a:pPr indent="0" lvl="0" marL="457200" rtl="0" algn="l">
              <a:spcBef>
                <a:spcPts val="0"/>
              </a:spcBef>
              <a:spcAft>
                <a:spcPts val="0"/>
              </a:spcAft>
              <a:buNone/>
            </a:pPr>
            <a:r>
              <a:t/>
            </a:r>
            <a:endParaRPr>
              <a:solidFill>
                <a:srgbClr val="FF0000"/>
              </a:solidFill>
            </a:endParaRPr>
          </a:p>
        </p:txBody>
      </p:sp>
      <p:pic>
        <p:nvPicPr>
          <p:cNvPr id="91" name="Google Shape;91;p17"/>
          <p:cNvPicPr preferRelativeResize="0"/>
          <p:nvPr/>
        </p:nvPicPr>
        <p:blipFill>
          <a:blip r:embed="rId4">
            <a:alphaModFix/>
          </a:blip>
          <a:stretch>
            <a:fillRect/>
          </a:stretch>
        </p:blipFill>
        <p:spPr>
          <a:xfrm>
            <a:off x="175750" y="818300"/>
            <a:ext cx="3702650" cy="1800000"/>
          </a:xfrm>
          <a:prstGeom prst="rect">
            <a:avLst/>
          </a:prstGeom>
          <a:noFill/>
          <a:ln>
            <a:noFill/>
          </a:ln>
        </p:spPr>
      </p:pic>
      <p:sp>
        <p:nvSpPr>
          <p:cNvPr id="92" name="Google Shape;92;p17"/>
          <p:cNvSpPr txBox="1"/>
          <p:nvPr/>
        </p:nvSpPr>
        <p:spPr>
          <a:xfrm>
            <a:off x="5416200" y="256400"/>
            <a:ext cx="3727800" cy="722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0000"/>
              </a:buClr>
              <a:buSzPts val="1400"/>
              <a:buChar char="●"/>
            </a:pPr>
            <a:r>
              <a:rPr lang="en">
                <a:solidFill>
                  <a:srgbClr val="FF0000"/>
                </a:solidFill>
              </a:rPr>
              <a:t>Using</a:t>
            </a:r>
            <a:r>
              <a:rPr lang="en">
                <a:solidFill>
                  <a:srgbClr val="FF0000"/>
                </a:solidFill>
              </a:rPr>
              <a:t> those years for analysis, does mass correspond with number of meteorite falls</a:t>
            </a:r>
            <a:endParaRPr i="1" sz="1000">
              <a:solidFill>
                <a:schemeClr val="accent2"/>
              </a:solidFill>
            </a:endParaRPr>
          </a:p>
          <a:p>
            <a:pPr indent="0" lvl="0" marL="457200" rtl="0" algn="l">
              <a:spcBef>
                <a:spcPts val="0"/>
              </a:spcBef>
              <a:spcAft>
                <a:spcPts val="0"/>
              </a:spcAft>
              <a:buNone/>
            </a:pPr>
            <a:r>
              <a:t/>
            </a:r>
            <a:endParaRPr>
              <a:solidFill>
                <a:srgbClr val="FF0000"/>
              </a:solidFill>
            </a:endParaRPr>
          </a:p>
        </p:txBody>
      </p:sp>
      <p:pic>
        <p:nvPicPr>
          <p:cNvPr id="93" name="Google Shape;93;p17"/>
          <p:cNvPicPr preferRelativeResize="0"/>
          <p:nvPr/>
        </p:nvPicPr>
        <p:blipFill rotWithShape="1">
          <a:blip r:embed="rId5">
            <a:alphaModFix/>
          </a:blip>
          <a:srcRect b="1880" l="0" r="0" t="-1880"/>
          <a:stretch/>
        </p:blipFill>
        <p:spPr>
          <a:xfrm>
            <a:off x="5216900" y="979100"/>
            <a:ext cx="3785800" cy="1981125"/>
          </a:xfrm>
          <a:prstGeom prst="rect">
            <a:avLst/>
          </a:prstGeom>
          <a:noFill/>
          <a:ln>
            <a:noFill/>
          </a:ln>
        </p:spPr>
      </p:pic>
      <p:pic>
        <p:nvPicPr>
          <p:cNvPr id="94" name="Google Shape;94;p17"/>
          <p:cNvPicPr preferRelativeResize="0"/>
          <p:nvPr/>
        </p:nvPicPr>
        <p:blipFill>
          <a:blip r:embed="rId6">
            <a:alphaModFix/>
          </a:blip>
          <a:stretch>
            <a:fillRect/>
          </a:stretch>
        </p:blipFill>
        <p:spPr>
          <a:xfrm>
            <a:off x="175750" y="2711925"/>
            <a:ext cx="3702650" cy="1856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p:nvPr/>
        </p:nvSpPr>
        <p:spPr>
          <a:xfrm>
            <a:off x="180250" y="1017725"/>
            <a:ext cx="2376900" cy="1924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 name="Google Shape;10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01" name="Google Shape;10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2" name="Google Shape;102;p18"/>
          <p:cNvPicPr preferRelativeResize="0"/>
          <p:nvPr/>
        </p:nvPicPr>
        <p:blipFill>
          <a:blip r:embed="rId3">
            <a:alphaModFix/>
          </a:blip>
          <a:stretch>
            <a:fillRect/>
          </a:stretch>
        </p:blipFill>
        <p:spPr>
          <a:xfrm>
            <a:off x="0" y="0"/>
            <a:ext cx="9144001" cy="5143500"/>
          </a:xfrm>
          <a:prstGeom prst="rect">
            <a:avLst/>
          </a:prstGeom>
          <a:noFill/>
          <a:ln>
            <a:noFill/>
          </a:ln>
        </p:spPr>
      </p:pic>
      <p:sp>
        <p:nvSpPr>
          <p:cNvPr id="103" name="Google Shape;103;p18"/>
          <p:cNvSpPr txBox="1"/>
          <p:nvPr/>
        </p:nvSpPr>
        <p:spPr>
          <a:xfrm>
            <a:off x="660425" y="240850"/>
            <a:ext cx="8172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FF0000"/>
                </a:solidFill>
              </a:rPr>
              <a:t>INTERACTIVE METEOR MAP</a:t>
            </a:r>
            <a:endParaRPr b="1" sz="1800">
              <a:solidFill>
                <a:srgbClr val="FF0000"/>
              </a:solidFill>
            </a:endParaRPr>
          </a:p>
        </p:txBody>
      </p:sp>
      <p:pic>
        <p:nvPicPr>
          <p:cNvPr id="104" name="Google Shape;104;p18"/>
          <p:cNvPicPr preferRelativeResize="0"/>
          <p:nvPr/>
        </p:nvPicPr>
        <p:blipFill>
          <a:blip r:embed="rId4">
            <a:alphaModFix/>
          </a:blip>
          <a:stretch>
            <a:fillRect/>
          </a:stretch>
        </p:blipFill>
        <p:spPr>
          <a:xfrm>
            <a:off x="2871475" y="875250"/>
            <a:ext cx="6121975" cy="3501125"/>
          </a:xfrm>
          <a:prstGeom prst="rect">
            <a:avLst/>
          </a:prstGeom>
          <a:noFill/>
          <a:ln>
            <a:noFill/>
          </a:ln>
        </p:spPr>
      </p:pic>
      <p:sp>
        <p:nvSpPr>
          <p:cNvPr id="105" name="Google Shape;105;p18"/>
          <p:cNvSpPr txBox="1"/>
          <p:nvPr/>
        </p:nvSpPr>
        <p:spPr>
          <a:xfrm>
            <a:off x="62875" y="1344700"/>
            <a:ext cx="2808600" cy="572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Char char="●"/>
            </a:pPr>
            <a:r>
              <a:rPr lang="en">
                <a:solidFill>
                  <a:schemeClr val="lt1"/>
                </a:solidFill>
              </a:rPr>
              <a:t>Constructed using Flask, JavaScript, HTML, CSS, and Python</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Showcases rep</a:t>
            </a:r>
            <a:r>
              <a:rPr lang="en">
                <a:solidFill>
                  <a:schemeClr val="lt1"/>
                </a:solidFill>
              </a:rPr>
              <a:t>orted </a:t>
            </a:r>
            <a:r>
              <a:rPr lang="en">
                <a:solidFill>
                  <a:schemeClr val="lt1"/>
                </a:solidFill>
              </a:rPr>
              <a:t>meteorite</a:t>
            </a:r>
            <a:r>
              <a:rPr lang="en">
                <a:solidFill>
                  <a:schemeClr val="lt1"/>
                </a:solidFill>
              </a:rPr>
              <a:t> impact locations</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Allows users to filter by century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Highlights some potential biases in </a:t>
            </a:r>
            <a:r>
              <a:rPr lang="en">
                <a:solidFill>
                  <a:schemeClr val="lt1"/>
                </a:solidFill>
              </a:rPr>
              <a:t>the</a:t>
            </a:r>
            <a:r>
              <a:rPr lang="en">
                <a:solidFill>
                  <a:schemeClr val="lt1"/>
                </a:solidFill>
              </a:rPr>
              <a:t> dataset </a:t>
            </a:r>
            <a:endParaRPr>
              <a:solidFill>
                <a:schemeClr val="lt1"/>
              </a:solidFill>
            </a:endParaRPr>
          </a:p>
          <a:p>
            <a:pPr indent="0" lvl="0" marL="457200" rtl="0" algn="l">
              <a:spcBef>
                <a:spcPts val="0"/>
              </a:spcBef>
              <a:spcAft>
                <a:spcPts val="0"/>
              </a:spcAft>
              <a:buNone/>
            </a:pPr>
            <a:r>
              <a:t/>
            </a: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1" name="Google Shape;111;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2" name="Google Shape;112;p19"/>
          <p:cNvPicPr preferRelativeResize="0"/>
          <p:nvPr/>
        </p:nvPicPr>
        <p:blipFill>
          <a:blip r:embed="rId3">
            <a:alphaModFix/>
          </a:blip>
          <a:stretch>
            <a:fillRect/>
          </a:stretch>
        </p:blipFill>
        <p:spPr>
          <a:xfrm>
            <a:off x="0" y="0"/>
            <a:ext cx="9144001" cy="5143500"/>
          </a:xfrm>
          <a:prstGeom prst="rect">
            <a:avLst/>
          </a:prstGeom>
          <a:noFill/>
          <a:ln>
            <a:noFill/>
          </a:ln>
        </p:spPr>
      </p:pic>
      <p:sp>
        <p:nvSpPr>
          <p:cNvPr id="113" name="Google Shape;113;p19"/>
          <p:cNvSpPr txBox="1"/>
          <p:nvPr/>
        </p:nvSpPr>
        <p:spPr>
          <a:xfrm>
            <a:off x="420475" y="116525"/>
            <a:ext cx="8103000" cy="70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0000"/>
                </a:solidFill>
              </a:rPr>
              <a:t> METEOR HEAT MAP</a:t>
            </a:r>
            <a:endParaRPr sz="1800">
              <a:solidFill>
                <a:srgbClr val="FF0000"/>
              </a:solidFill>
            </a:endParaRPr>
          </a:p>
        </p:txBody>
      </p:sp>
      <p:pic>
        <p:nvPicPr>
          <p:cNvPr id="114" name="Google Shape;114;p19"/>
          <p:cNvPicPr preferRelativeResize="0"/>
          <p:nvPr/>
        </p:nvPicPr>
        <p:blipFill>
          <a:blip r:embed="rId4">
            <a:alphaModFix/>
          </a:blip>
          <a:stretch>
            <a:fillRect/>
          </a:stretch>
        </p:blipFill>
        <p:spPr>
          <a:xfrm>
            <a:off x="178400" y="2865725"/>
            <a:ext cx="1695475" cy="1798250"/>
          </a:xfrm>
          <a:prstGeom prst="rect">
            <a:avLst/>
          </a:prstGeom>
          <a:noFill/>
          <a:ln>
            <a:noFill/>
          </a:ln>
        </p:spPr>
      </p:pic>
      <p:pic>
        <p:nvPicPr>
          <p:cNvPr id="115" name="Google Shape;115;p19"/>
          <p:cNvPicPr preferRelativeResize="0"/>
          <p:nvPr/>
        </p:nvPicPr>
        <p:blipFill>
          <a:blip r:embed="rId5">
            <a:alphaModFix/>
          </a:blip>
          <a:stretch>
            <a:fillRect/>
          </a:stretch>
        </p:blipFill>
        <p:spPr>
          <a:xfrm>
            <a:off x="6572026" y="2865724"/>
            <a:ext cx="2478099" cy="1798250"/>
          </a:xfrm>
          <a:prstGeom prst="rect">
            <a:avLst/>
          </a:prstGeom>
          <a:noFill/>
          <a:ln>
            <a:noFill/>
          </a:ln>
        </p:spPr>
      </p:pic>
      <p:sp>
        <p:nvSpPr>
          <p:cNvPr id="116" name="Google Shape;116;p19"/>
          <p:cNvSpPr txBox="1"/>
          <p:nvPr/>
        </p:nvSpPr>
        <p:spPr>
          <a:xfrm>
            <a:off x="1245600" y="823625"/>
            <a:ext cx="6652800" cy="1497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Char char="●"/>
            </a:pPr>
            <a:r>
              <a:rPr lang="en">
                <a:solidFill>
                  <a:schemeClr val="lt1"/>
                </a:solidFill>
              </a:rPr>
              <a:t>Using the Folium library plugin HeatMapWithTime we are better able to visualize the landing behavior of meteorites throughout the years. </a:t>
            </a:r>
            <a:endParaRPr>
              <a:solidFill>
                <a:schemeClr val="lt1"/>
              </a:solidFill>
            </a:endParaRPr>
          </a:p>
          <a:p>
            <a:pPr indent="0" lvl="0" marL="45720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We are able to make an educated guess using this heatmap on how </a:t>
            </a:r>
            <a:r>
              <a:rPr lang="en">
                <a:solidFill>
                  <a:schemeClr val="lt1"/>
                </a:solidFill>
              </a:rPr>
              <a:t>terrain</a:t>
            </a:r>
            <a:r>
              <a:rPr lang="en">
                <a:solidFill>
                  <a:schemeClr val="lt1"/>
                </a:solidFill>
              </a:rPr>
              <a:t> might affect meteorite landings.</a:t>
            </a:r>
            <a:endParaRPr>
              <a:solidFill>
                <a:schemeClr val="lt1"/>
              </a:solidFill>
            </a:endParaRPr>
          </a:p>
          <a:p>
            <a:pPr indent="0" lvl="0" marL="45720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This information allows us to make more refined and accurate efforts when searching for meteorites!</a:t>
            </a:r>
            <a:endParaRPr>
              <a:solidFill>
                <a:schemeClr val="lt1"/>
              </a:solidFill>
            </a:endParaRPr>
          </a:p>
        </p:txBody>
      </p:sp>
      <p:pic>
        <p:nvPicPr>
          <p:cNvPr id="117" name="Google Shape;117;p19"/>
          <p:cNvPicPr preferRelativeResize="0"/>
          <p:nvPr/>
        </p:nvPicPr>
        <p:blipFill>
          <a:blip r:embed="rId6">
            <a:alphaModFix/>
          </a:blip>
          <a:stretch>
            <a:fillRect/>
          </a:stretch>
        </p:blipFill>
        <p:spPr>
          <a:xfrm>
            <a:off x="2009775" y="2901413"/>
            <a:ext cx="4426348" cy="1726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0"/>
          <p:cNvPicPr preferRelativeResize="0"/>
          <p:nvPr/>
        </p:nvPicPr>
        <p:blipFill>
          <a:blip r:embed="rId3">
            <a:alphaModFix/>
          </a:blip>
          <a:stretch>
            <a:fillRect/>
          </a:stretch>
        </p:blipFill>
        <p:spPr>
          <a:xfrm>
            <a:off x="0" y="0"/>
            <a:ext cx="9144001" cy="5143500"/>
          </a:xfrm>
          <a:prstGeom prst="rect">
            <a:avLst/>
          </a:prstGeom>
          <a:noFill/>
          <a:ln>
            <a:noFill/>
          </a:ln>
        </p:spPr>
      </p:pic>
      <p:sp>
        <p:nvSpPr>
          <p:cNvPr id="123" name="Google Shape;123;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920">
                <a:solidFill>
                  <a:srgbClr val="FF0000"/>
                </a:solidFill>
              </a:rPr>
              <a:t>Ethical Considerations</a:t>
            </a:r>
            <a:endParaRPr b="1" sz="2920">
              <a:solidFill>
                <a:srgbClr val="FF0000"/>
              </a:solidFill>
            </a:endParaRPr>
          </a:p>
        </p:txBody>
      </p:sp>
      <p:sp>
        <p:nvSpPr>
          <p:cNvPr id="124" name="Google Shape;124;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9250" lvl="0" marL="457200" rtl="0" algn="l">
              <a:lnSpc>
                <a:spcPct val="100000"/>
              </a:lnSpc>
              <a:spcBef>
                <a:spcPts val="0"/>
              </a:spcBef>
              <a:spcAft>
                <a:spcPts val="0"/>
              </a:spcAft>
              <a:buClr>
                <a:schemeClr val="lt1"/>
              </a:buClr>
              <a:buSzPts val="1900"/>
              <a:buChar char="●"/>
            </a:pPr>
            <a:r>
              <a:rPr lang="en" sz="1900">
                <a:solidFill>
                  <a:schemeClr val="lt1"/>
                </a:solidFill>
              </a:rPr>
              <a:t>Meteorites are very important for various of reasons.</a:t>
            </a:r>
            <a:endParaRPr sz="1900">
              <a:solidFill>
                <a:schemeClr val="lt1"/>
              </a:solidFill>
            </a:endParaRPr>
          </a:p>
          <a:p>
            <a:pPr indent="-349250" lvl="0" marL="457200" rtl="0" algn="l">
              <a:lnSpc>
                <a:spcPct val="100000"/>
              </a:lnSpc>
              <a:spcBef>
                <a:spcPts val="0"/>
              </a:spcBef>
              <a:spcAft>
                <a:spcPts val="0"/>
              </a:spcAft>
              <a:buClr>
                <a:schemeClr val="lt1"/>
              </a:buClr>
              <a:buSzPts val="1900"/>
              <a:buChar char="●"/>
            </a:pPr>
            <a:r>
              <a:rPr lang="en" sz="1900">
                <a:solidFill>
                  <a:schemeClr val="lt1"/>
                </a:solidFill>
              </a:rPr>
              <a:t>They're very informative on knowledge of our solar system and the formation of the earth 4.5 billion years ago</a:t>
            </a:r>
            <a:endParaRPr sz="1900">
              <a:solidFill>
                <a:schemeClr val="lt1"/>
              </a:solidFill>
            </a:endParaRPr>
          </a:p>
          <a:p>
            <a:pPr indent="-349250" lvl="0" marL="457200" rtl="0" algn="l">
              <a:lnSpc>
                <a:spcPct val="100000"/>
              </a:lnSpc>
              <a:spcBef>
                <a:spcPts val="0"/>
              </a:spcBef>
              <a:spcAft>
                <a:spcPts val="0"/>
              </a:spcAft>
              <a:buClr>
                <a:schemeClr val="lt1"/>
              </a:buClr>
              <a:buSzPts val="1900"/>
              <a:buChar char="●"/>
            </a:pPr>
            <a:r>
              <a:rPr lang="en" sz="1900">
                <a:solidFill>
                  <a:schemeClr val="lt1"/>
                </a:solidFill>
              </a:rPr>
              <a:t>Meteorites aren't humans and due to this can't really give consent</a:t>
            </a:r>
            <a:endParaRPr sz="1900">
              <a:solidFill>
                <a:schemeClr val="lt1"/>
              </a:solidFill>
            </a:endParaRPr>
          </a:p>
          <a:p>
            <a:pPr indent="-349250" lvl="0" marL="457200" rtl="0" algn="l">
              <a:lnSpc>
                <a:spcPct val="100000"/>
              </a:lnSpc>
              <a:spcBef>
                <a:spcPts val="0"/>
              </a:spcBef>
              <a:spcAft>
                <a:spcPts val="0"/>
              </a:spcAft>
              <a:buClr>
                <a:schemeClr val="lt1"/>
              </a:buClr>
              <a:buSzPts val="1900"/>
              <a:buChar char="●"/>
            </a:pPr>
            <a:r>
              <a:rPr lang="en" sz="1900">
                <a:solidFill>
                  <a:schemeClr val="lt1"/>
                </a:solidFill>
              </a:rPr>
              <a:t>Our project aligns well with ethical processes that could arise from such research on meteors</a:t>
            </a:r>
            <a:endParaRPr sz="1900">
              <a:solidFill>
                <a:schemeClr val="lt1"/>
              </a:solidFill>
            </a:endParaRPr>
          </a:p>
          <a:p>
            <a:pPr indent="-349250" lvl="0" marL="457200" rtl="0" algn="l">
              <a:lnSpc>
                <a:spcPct val="100000"/>
              </a:lnSpc>
              <a:spcBef>
                <a:spcPts val="0"/>
              </a:spcBef>
              <a:spcAft>
                <a:spcPts val="0"/>
              </a:spcAft>
              <a:buClr>
                <a:schemeClr val="lt1"/>
              </a:buClr>
              <a:buSzPts val="1900"/>
              <a:buChar char="●"/>
            </a:pPr>
            <a:r>
              <a:rPr lang="en" sz="1900">
                <a:solidFill>
                  <a:schemeClr val="lt1"/>
                </a:solidFill>
              </a:rPr>
              <a:t>our research had little to no complex conditions that could pose a potential risk to our solar system. </a:t>
            </a:r>
            <a:endParaRPr sz="23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0" name="Google Shape;130;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1" name="Google Shape;131;p21"/>
          <p:cNvPicPr preferRelativeResize="0"/>
          <p:nvPr/>
        </p:nvPicPr>
        <p:blipFill rotWithShape="1">
          <a:blip r:embed="rId3">
            <a:alphaModFix/>
          </a:blip>
          <a:srcRect b="0" l="14326" r="5769" t="0"/>
          <a:stretch/>
        </p:blipFill>
        <p:spPr>
          <a:xfrm>
            <a:off x="-53525" y="0"/>
            <a:ext cx="9144000" cy="5143500"/>
          </a:xfrm>
          <a:prstGeom prst="rect">
            <a:avLst/>
          </a:prstGeom>
          <a:noFill/>
          <a:ln>
            <a:noFill/>
          </a:ln>
        </p:spPr>
      </p:pic>
      <p:sp>
        <p:nvSpPr>
          <p:cNvPr id="132" name="Google Shape;132;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920">
                <a:solidFill>
                  <a:srgbClr val="FF0000"/>
                </a:solidFill>
              </a:rPr>
              <a:t>Conclusions</a:t>
            </a:r>
            <a:endParaRPr b="1" sz="2920">
              <a:solidFill>
                <a:srgbClr val="FF0000"/>
              </a:solidFill>
            </a:endParaRPr>
          </a:p>
        </p:txBody>
      </p:sp>
      <p:sp>
        <p:nvSpPr>
          <p:cNvPr id="133" name="Google Shape;133;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lnSpc>
                <a:spcPct val="100000"/>
              </a:lnSpc>
              <a:spcBef>
                <a:spcPts val="0"/>
              </a:spcBef>
              <a:spcAft>
                <a:spcPts val="0"/>
              </a:spcAft>
              <a:buClr>
                <a:schemeClr val="lt1"/>
              </a:buClr>
              <a:buSzPts val="2100"/>
              <a:buChar char="●"/>
            </a:pPr>
            <a:r>
              <a:rPr lang="en" sz="2100">
                <a:solidFill>
                  <a:schemeClr val="lt1"/>
                </a:solidFill>
              </a:rPr>
              <a:t>There wasn’t any correlation between year and number for meteorites fallen.</a:t>
            </a:r>
            <a:endParaRPr sz="2100">
              <a:solidFill>
                <a:schemeClr val="lt1"/>
              </a:solidFill>
            </a:endParaRPr>
          </a:p>
          <a:p>
            <a:pPr indent="-361950" lvl="0" marL="457200" rtl="0" algn="l">
              <a:lnSpc>
                <a:spcPct val="100000"/>
              </a:lnSpc>
              <a:spcBef>
                <a:spcPts val="0"/>
              </a:spcBef>
              <a:spcAft>
                <a:spcPts val="0"/>
              </a:spcAft>
              <a:buClr>
                <a:schemeClr val="lt1"/>
              </a:buClr>
              <a:buSzPts val="2100"/>
              <a:buChar char="●"/>
            </a:pPr>
            <a:r>
              <a:rPr lang="en" sz="2100">
                <a:solidFill>
                  <a:schemeClr val="lt1"/>
                </a:solidFill>
              </a:rPr>
              <a:t>There is a correlation between decreased mass and increased frequencies. </a:t>
            </a:r>
            <a:endParaRPr sz="2100">
              <a:solidFill>
                <a:schemeClr val="lt1"/>
              </a:solidFill>
            </a:endParaRPr>
          </a:p>
          <a:p>
            <a:pPr indent="-361950" lvl="0" marL="457200" rtl="0" algn="l">
              <a:lnSpc>
                <a:spcPct val="100000"/>
              </a:lnSpc>
              <a:spcBef>
                <a:spcPts val="0"/>
              </a:spcBef>
              <a:spcAft>
                <a:spcPts val="0"/>
              </a:spcAft>
              <a:buClr>
                <a:schemeClr val="lt1"/>
              </a:buClr>
              <a:buSzPts val="2100"/>
              <a:buChar char="●"/>
            </a:pPr>
            <a:r>
              <a:rPr lang="en" sz="2100">
                <a:solidFill>
                  <a:schemeClr val="lt1"/>
                </a:solidFill>
              </a:rPr>
              <a:t>In recent years scientists have been able to collect more meteorite impact data then in the past</a:t>
            </a:r>
            <a:endParaRPr sz="26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